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</p:sldMasterIdLst>
  <p:notesMasterIdLst>
    <p:notesMasterId r:id="rId32"/>
  </p:notesMasterIdLst>
  <p:sldIdLst>
    <p:sldId id="261" r:id="rId3"/>
    <p:sldId id="326" r:id="rId4"/>
    <p:sldId id="329" r:id="rId5"/>
    <p:sldId id="328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12192000" cy="6858000"/>
  <p:notesSz cx="6858000" cy="9144000"/>
  <p:custDataLst>
    <p:tags r:id="rId33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5498" initials="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DBF4FD"/>
    <a:srgbClr val="F8AFB3"/>
    <a:srgbClr val="93C2EC"/>
    <a:srgbClr val="5296DC"/>
    <a:srgbClr val="9495B8"/>
    <a:srgbClr val="4792D6"/>
    <a:srgbClr val="D0E6F3"/>
    <a:srgbClr val="D5E8F6"/>
    <a:srgbClr val="95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0" name="Shape 3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"/>
      </a:defRPr>
    </a:lvl1pPr>
    <a:lvl2pPr indent="228600" latinLnBrk="0">
      <a:defRPr sz="1200">
        <a:latin typeface="+mn-lt"/>
        <a:ea typeface="+mn-ea"/>
        <a:cs typeface="+mn-cs"/>
        <a:sym typeface="Helvetica"/>
      </a:defRPr>
    </a:lvl2pPr>
    <a:lvl3pPr indent="457200" latinLnBrk="0">
      <a:defRPr sz="1200">
        <a:latin typeface="+mn-lt"/>
        <a:ea typeface="+mn-ea"/>
        <a:cs typeface="+mn-cs"/>
        <a:sym typeface="Helvetica"/>
      </a:defRPr>
    </a:lvl3pPr>
    <a:lvl4pPr indent="685800" latinLnBrk="0">
      <a:defRPr sz="1200">
        <a:latin typeface="+mn-lt"/>
        <a:ea typeface="+mn-ea"/>
        <a:cs typeface="+mn-cs"/>
        <a:sym typeface="Helvetica"/>
      </a:defRPr>
    </a:lvl4pPr>
    <a:lvl5pPr indent="914400" latinLnBrk="0">
      <a:defRPr sz="1200">
        <a:latin typeface="+mn-lt"/>
        <a:ea typeface="+mn-ea"/>
        <a:cs typeface="+mn-cs"/>
        <a:sym typeface="Helvetica"/>
      </a:defRPr>
    </a:lvl5pPr>
    <a:lvl6pPr indent="1143000" latinLnBrk="0">
      <a:defRPr sz="1200">
        <a:latin typeface="+mn-lt"/>
        <a:ea typeface="+mn-ea"/>
        <a:cs typeface="+mn-cs"/>
        <a:sym typeface="Helvetica"/>
      </a:defRPr>
    </a:lvl6pPr>
    <a:lvl7pPr indent="1371600" latinLnBrk="0">
      <a:defRPr sz="1200">
        <a:latin typeface="+mn-lt"/>
        <a:ea typeface="+mn-ea"/>
        <a:cs typeface="+mn-cs"/>
        <a:sym typeface="Helvetica"/>
      </a:defRPr>
    </a:lvl7pPr>
    <a:lvl8pPr indent="1600200" latinLnBrk="0">
      <a:defRPr sz="1200">
        <a:latin typeface="+mn-lt"/>
        <a:ea typeface="+mn-ea"/>
        <a:cs typeface="+mn-cs"/>
        <a:sym typeface="Helvetica"/>
      </a:defRPr>
    </a:lvl8pPr>
    <a:lvl9pPr indent="1828800" latinLnBrk="0">
      <a:defRPr sz="1200">
        <a:latin typeface="+mn-lt"/>
        <a:ea typeface="+mn-ea"/>
        <a:cs typeface="+mn-cs"/>
        <a:sym typeface="Helvetic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/>
          <p:nvPr/>
        </p:nvSpPr>
        <p:spPr>
          <a:xfrm>
            <a:off x="8693622" y="1066231"/>
            <a:ext cx="2388359" cy="472553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958354" y="1279478"/>
            <a:ext cx="2441160" cy="429904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61881" y="-1"/>
            <a:ext cx="2441160" cy="333005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61881" y="3527945"/>
            <a:ext cx="2441160" cy="333005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icture Placeholder 8"/>
          <p:cNvSpPr>
            <a:spLocks noGrp="1"/>
          </p:cNvSpPr>
          <p:nvPr>
            <p:ph type="pic" idx="13"/>
          </p:nvPr>
        </p:nvSpPr>
        <p:spPr>
          <a:xfrm>
            <a:off x="3832850" y="-2"/>
            <a:ext cx="8359150" cy="573153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"/>
          <p:cNvSpPr/>
          <p:nvPr/>
        </p:nvSpPr>
        <p:spPr>
          <a:xfrm>
            <a:off x="6782937" y="-1"/>
            <a:ext cx="3643954" cy="210175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25133" y="2346505"/>
            <a:ext cx="2769814" cy="451149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51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875964" y="1228298"/>
            <a:ext cx="4136864" cy="2920621"/>
          </a:xfrm>
          <a:prstGeom prst="rect">
            <a:avLst/>
          </a:prstGeom>
          <a:effectLst>
            <a:outerShdw blurRad="381000" dist="304800" dir="18900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icture Placeholder 5"/>
          <p:cNvSpPr>
            <a:spLocks noGrp="1"/>
          </p:cNvSpPr>
          <p:nvPr>
            <p:ph type="pic" sz="half" idx="13"/>
          </p:nvPr>
        </p:nvSpPr>
        <p:spPr>
          <a:xfrm>
            <a:off x="-1" y="1146411"/>
            <a:ext cx="6810235" cy="297521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6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282889" y="4380931"/>
            <a:ext cx="2347413" cy="247706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707324" y="948947"/>
            <a:ext cx="4960108" cy="496010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icture Placeholder 9"/>
          <p:cNvSpPr>
            <a:spLocks noGrp="1"/>
          </p:cNvSpPr>
          <p:nvPr>
            <p:ph type="pic" sz="half" idx="13"/>
          </p:nvPr>
        </p:nvSpPr>
        <p:spPr>
          <a:xfrm>
            <a:off x="1064523" y="0"/>
            <a:ext cx="4831308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icture Placeholder 9"/>
          <p:cNvSpPr>
            <a:spLocks noGrp="1"/>
          </p:cNvSpPr>
          <p:nvPr>
            <p:ph type="pic" sz="half" idx="13"/>
          </p:nvPr>
        </p:nvSpPr>
        <p:spPr>
          <a:xfrm>
            <a:off x="6136987" y="1294945"/>
            <a:ext cx="4999586" cy="4327933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icture Placeholder 5"/>
          <p:cNvSpPr>
            <a:spLocks noGrp="1"/>
          </p:cNvSpPr>
          <p:nvPr>
            <p:ph type="pic" idx="13"/>
          </p:nvPr>
        </p:nvSpPr>
        <p:spPr>
          <a:xfrm>
            <a:off x="6196083" y="-13648"/>
            <a:ext cx="5995918" cy="687164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icture Placeholder 4"/>
          <p:cNvSpPr>
            <a:spLocks noGrp="1"/>
          </p:cNvSpPr>
          <p:nvPr>
            <p:ph type="pic" sz="half" idx="13"/>
          </p:nvPr>
        </p:nvSpPr>
        <p:spPr>
          <a:xfrm>
            <a:off x="764273" y="844079"/>
            <a:ext cx="6414449" cy="516984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Freeform 12"/>
          <p:cNvSpPr/>
          <p:nvPr/>
        </p:nvSpPr>
        <p:spPr>
          <a:xfrm>
            <a:off x="-1" y="561833"/>
            <a:ext cx="9751328" cy="262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014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9" name="Picture Placeholder 6"/>
          <p:cNvSpPr>
            <a:spLocks noGrp="1"/>
          </p:cNvSpPr>
          <p:nvPr>
            <p:ph type="pic" sz="half" idx="13"/>
          </p:nvPr>
        </p:nvSpPr>
        <p:spPr>
          <a:xfrm>
            <a:off x="709683" y="1214652"/>
            <a:ext cx="10772635" cy="2620371"/>
          </a:xfrm>
          <a:prstGeom prst="rect">
            <a:avLst/>
          </a:prstGeom>
          <a:effectLst>
            <a:outerShdw blurRad="381000" dist="190500" dir="13500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2"/>
          <p:cNvSpPr/>
          <p:nvPr/>
        </p:nvSpPr>
        <p:spPr>
          <a:xfrm>
            <a:off x="630641" y="532263"/>
            <a:ext cx="10930719" cy="59913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8" name="Picture Placeholder 6"/>
          <p:cNvSpPr>
            <a:spLocks noGrp="1"/>
          </p:cNvSpPr>
          <p:nvPr>
            <p:ph type="pic" sz="half" idx="13"/>
          </p:nvPr>
        </p:nvSpPr>
        <p:spPr>
          <a:xfrm>
            <a:off x="6296166" y="532262"/>
            <a:ext cx="5265194" cy="599136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2"/>
          <p:cNvSpPr/>
          <p:nvPr/>
        </p:nvSpPr>
        <p:spPr>
          <a:xfrm>
            <a:off x="7014950" y="0"/>
            <a:ext cx="5177052" cy="4421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64" y="0"/>
                </a:moveTo>
                <a:lnTo>
                  <a:pt x="21600" y="0"/>
                </a:lnTo>
                <a:lnTo>
                  <a:pt x="21600" y="6512"/>
                </a:lnTo>
                <a:lnTo>
                  <a:pt x="1366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Picture Placeholder 7"/>
          <p:cNvSpPr>
            <a:spLocks noGrp="1"/>
          </p:cNvSpPr>
          <p:nvPr>
            <p:ph type="pic" sz="half" idx="13"/>
          </p:nvPr>
        </p:nvSpPr>
        <p:spPr>
          <a:xfrm>
            <a:off x="6509983" y="1103762"/>
            <a:ext cx="4391083" cy="465047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521400" y="3425588"/>
            <a:ext cx="4401728" cy="25153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3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273096" y="3425587"/>
            <a:ext cx="4401729" cy="25153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3562063"/>
            <a:ext cx="4112525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700817" y="3562065"/>
            <a:ext cx="3564342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048000" y="791568"/>
            <a:ext cx="3564341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8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6209729" y="791568"/>
            <a:ext cx="5982271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icture Placeholder 8"/>
          <p:cNvSpPr>
            <a:spLocks noGrp="1"/>
          </p:cNvSpPr>
          <p:nvPr>
            <p:ph type="pic" sz="half" idx="13"/>
          </p:nvPr>
        </p:nvSpPr>
        <p:spPr>
          <a:xfrm>
            <a:off x="6810233" y="796687"/>
            <a:ext cx="4339990" cy="526462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icture Placeholder 8"/>
          <p:cNvSpPr>
            <a:spLocks noGrp="1"/>
          </p:cNvSpPr>
          <p:nvPr>
            <p:ph type="pic" idx="13"/>
          </p:nvPr>
        </p:nvSpPr>
        <p:spPr>
          <a:xfrm>
            <a:off x="-1" y="0"/>
            <a:ext cx="12192001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86400" y="-1"/>
            <a:ext cx="3835021" cy="393055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8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906602" y="2927444"/>
            <a:ext cx="3835022" cy="393055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tangle 4"/>
          <p:cNvSpPr/>
          <p:nvPr/>
        </p:nvSpPr>
        <p:spPr>
          <a:xfrm>
            <a:off x="3234520" y="3115099"/>
            <a:ext cx="7574509" cy="2838736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419368" y="3384644"/>
            <a:ext cx="3944203" cy="2299648"/>
          </a:xfrm>
          <a:prstGeom prst="rect">
            <a:avLst/>
          </a:prstGeom>
          <a:effectLst>
            <a:outerShdw blurRad="381000" dist="254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icture Placeholder 4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1" cy="685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08327" y="2535072"/>
            <a:ext cx="2975213" cy="178785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0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608393" y="2535070"/>
            <a:ext cx="2975213" cy="17878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08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7408460" y="2535070"/>
            <a:ext cx="2975213" cy="17878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Freeform 3"/>
          <p:cNvSpPr/>
          <p:nvPr/>
        </p:nvSpPr>
        <p:spPr>
          <a:xfrm>
            <a:off x="6719247" y="0"/>
            <a:ext cx="5472753" cy="4285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64" y="0"/>
                </a:moveTo>
                <a:lnTo>
                  <a:pt x="21600" y="0"/>
                </a:lnTo>
                <a:lnTo>
                  <a:pt x="21600" y="6512"/>
                </a:lnTo>
                <a:lnTo>
                  <a:pt x="1366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19248" y="2265528"/>
            <a:ext cx="3480180" cy="216999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18" name="Parallelogram 1"/>
          <p:cNvSpPr/>
          <p:nvPr/>
        </p:nvSpPr>
        <p:spPr>
          <a:xfrm>
            <a:off x="5101988" y="5513696"/>
            <a:ext cx="4353636" cy="1344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444" y="0"/>
                </a:lnTo>
                <a:lnTo>
                  <a:pt x="21600" y="0"/>
                </a:lnTo>
                <a:lnTo>
                  <a:pt x="17156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Freeform 10"/>
          <p:cNvSpPr/>
          <p:nvPr/>
        </p:nvSpPr>
        <p:spPr>
          <a:xfrm>
            <a:off x="-1" y="0"/>
            <a:ext cx="3889613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4487" y="0"/>
                </a:lnTo>
                <a:lnTo>
                  <a:pt x="21600" y="16522"/>
                </a:lnTo>
                <a:lnTo>
                  <a:pt x="19414" y="21600"/>
                </a:lnTo>
                <a:lnTo>
                  <a:pt x="4927" y="21600"/>
                </a:lnTo>
                <a:lnTo>
                  <a:pt x="7113" y="16522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153361" y="2338273"/>
            <a:ext cx="3251151" cy="242479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5"/>
          <p:cNvSpPr>
            <a:spLocks noGrp="1"/>
          </p:cNvSpPr>
          <p:nvPr>
            <p:ph type="pic" idx="13"/>
          </p:nvPr>
        </p:nvSpPr>
        <p:spPr>
          <a:xfrm>
            <a:off x="-1" y="-1"/>
            <a:ext cx="12192001" cy="685800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Rectangle 7"/>
          <p:cNvSpPr/>
          <p:nvPr/>
        </p:nvSpPr>
        <p:spPr>
          <a:xfrm>
            <a:off x="8229600" y="0"/>
            <a:ext cx="3962400" cy="685800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37779" y="1719397"/>
            <a:ext cx="2101756" cy="364417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3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931195" y="2611135"/>
            <a:ext cx="1459614" cy="261778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Diagonal Stripe 1"/>
          <p:cNvSpPr/>
          <p:nvPr/>
        </p:nvSpPr>
        <p:spPr>
          <a:xfrm flipV="1">
            <a:off x="0" y="1583140"/>
            <a:ext cx="7438029" cy="5274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4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985054" y="2470341"/>
            <a:ext cx="1610702" cy="194826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47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119104" y="3760230"/>
            <a:ext cx="878125" cy="106215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3"/>
          <p:cNvSpPr/>
          <p:nvPr/>
        </p:nvSpPr>
        <p:spPr>
          <a:xfrm flipH="1" flipV="1">
            <a:off x="8024883" y="-2"/>
            <a:ext cx="3889613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4487" y="0"/>
                </a:lnTo>
                <a:lnTo>
                  <a:pt x="21600" y="16522"/>
                </a:lnTo>
                <a:lnTo>
                  <a:pt x="19414" y="21600"/>
                </a:lnTo>
                <a:lnTo>
                  <a:pt x="4927" y="21600"/>
                </a:lnTo>
                <a:lnTo>
                  <a:pt x="7113" y="16522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902091" y="1536508"/>
            <a:ext cx="2856058" cy="37997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sldNum" sz="quarter" idx="2"/>
          </p:nvPr>
        </p:nvSpPr>
        <p:spPr>
          <a:xfrm>
            <a:off x="0" y="0"/>
            <a:ext cx="358413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DB1449C-65A3-4787-C6A5-DB96C59991AD}"/>
              </a:ext>
            </a:extLst>
          </p:cNvPr>
          <p:cNvSpPr/>
          <p:nvPr/>
        </p:nvSpPr>
        <p:spPr>
          <a:xfrm>
            <a:off x="609600" y="1411288"/>
            <a:ext cx="109728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 sz="1800">
              <a:solidFill>
                <a:srgbClr val="FFFFFF"/>
              </a:solidFill>
              <a:latin typeface="Franklin Gothic Book" panose="020B0503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2DF1C821-7ADC-7730-5609-532A260E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367" y="6400801"/>
            <a:ext cx="4267200" cy="284163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D8756E7E-5322-3B40-1C0C-21E5ACA2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7767" y="6400801"/>
            <a:ext cx="4978400" cy="284163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D5A25B18-68D6-13F7-421C-AB718A32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7718" y="6217851"/>
            <a:ext cx="279882" cy="276999"/>
          </a:xfrm>
        </p:spPr>
        <p:txBody>
          <a:bodyPr/>
          <a:lstStyle>
            <a:lvl1pPr>
              <a:defRPr/>
            </a:lvl1pPr>
          </a:lstStyle>
          <a:p>
            <a:fld id="{40A7F133-320D-4CEA-82BA-CB0EDB2ED42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63215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7929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636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228297" y="2866029"/>
            <a:ext cx="3616657" cy="399197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178489" y="3944203"/>
            <a:ext cx="3477904" cy="291379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09731" y="0"/>
            <a:ext cx="3616657" cy="399197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575344" y="2866029"/>
            <a:ext cx="3616656" cy="399197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554638" y="4258100"/>
            <a:ext cx="3302759" cy="25999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87856" y="1319514"/>
            <a:ext cx="3562067" cy="359368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icture Placeholder 13"/>
          <p:cNvSpPr>
            <a:spLocks noGrp="1"/>
          </p:cNvSpPr>
          <p:nvPr>
            <p:ph type="pic" sz="half" idx="13"/>
          </p:nvPr>
        </p:nvSpPr>
        <p:spPr>
          <a:xfrm>
            <a:off x="8707271" y="794983"/>
            <a:ext cx="3484729" cy="526803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8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6063019" y="1495284"/>
            <a:ext cx="3867434" cy="3867433"/>
          </a:xfrm>
          <a:prstGeom prst="rect">
            <a:avLst/>
          </a:prstGeom>
          <a:effectLst>
            <a:outerShdw blurRad="381000" dist="1905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eform 13"/>
          <p:cNvSpPr/>
          <p:nvPr/>
        </p:nvSpPr>
        <p:spPr>
          <a:xfrm>
            <a:off x="1926607" y="4387753"/>
            <a:ext cx="10265393" cy="1910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5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Picture Placeholder 12"/>
          <p:cNvSpPr>
            <a:spLocks noGrp="1"/>
          </p:cNvSpPr>
          <p:nvPr>
            <p:ph type="pic" sz="half" idx="13"/>
          </p:nvPr>
        </p:nvSpPr>
        <p:spPr>
          <a:xfrm>
            <a:off x="1269241" y="3125336"/>
            <a:ext cx="10099345" cy="2743202"/>
          </a:xfrm>
          <a:prstGeom prst="rect">
            <a:avLst/>
          </a:prstGeom>
          <a:effectLst>
            <a:outerShdw blurRad="444500" dist="228600" dir="2700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icture Placeholder 12"/>
          <p:cNvSpPr>
            <a:spLocks noGrp="1"/>
          </p:cNvSpPr>
          <p:nvPr>
            <p:ph type="pic" idx="13"/>
          </p:nvPr>
        </p:nvSpPr>
        <p:spPr>
          <a:xfrm>
            <a:off x="0" y="-1"/>
            <a:ext cx="5827595" cy="65532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7C8E1"/>
            </a:gs>
            <a:gs pos="62000">
              <a:srgbClr val="ADE9F8">
                <a:alpha val="0"/>
              </a:srgbClr>
            </a:gs>
            <a:gs pos="24000">
              <a:srgbClr val="BADAEB">
                <a:alpha val="65000"/>
              </a:srgbClr>
            </a:gs>
            <a:gs pos="0">
              <a:srgbClr val="4692DC">
                <a:alpha val="60000"/>
              </a:srgbClr>
            </a:gs>
          </a:gsLst>
          <a:lin ang="1818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图片 4" descr="图片包含 徽标&#10;&#10;描述已自动生成">
            <a:extLst>
              <a:ext uri="{FF2B5EF4-FFF2-40B4-BE49-F238E27FC236}">
                <a16:creationId xmlns:a16="http://schemas.microsoft.com/office/drawing/2014/main" id="{83164426-87FC-82DE-B0E4-88D1435B894C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4" y="7633"/>
            <a:ext cx="572221" cy="54005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5670294-9C8D-D59F-BA0F-DC3F783AC200}"/>
              </a:ext>
            </a:extLst>
          </p:cNvPr>
          <p:cNvSpPr txBox="1"/>
          <p:nvPr userDrawn="1"/>
        </p:nvSpPr>
        <p:spPr>
          <a:xfrm>
            <a:off x="674255" y="92995"/>
            <a:ext cx="268778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方正舒体" panose="02010601030101010101" pitchFamily="2" charset="-122"/>
                <a:ea typeface="方正舒体" panose="02010601030101010101" pitchFamily="2" charset="-122"/>
                <a:sym typeface="Helvetica"/>
              </a:rPr>
              <a:t>私立华联学院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4" r:id="rId19"/>
    <p:sldLayoutId id="2147483675" r:id="rId20"/>
    <p:sldLayoutId id="2147483676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  <p:sldLayoutId id="2147483685" r:id="rId29"/>
    <p:sldLayoutId id="2147483686" r:id="rId30"/>
    <p:sldLayoutId id="2147483687" r:id="rId31"/>
    <p:sldLayoutId id="2147483688" r:id="rId32"/>
    <p:sldLayoutId id="2147483690" r:id="rId33"/>
    <p:sldLayoutId id="2147483692" r:id="rId34"/>
    <p:sldLayoutId id="2147483693" r:id="rId35"/>
    <p:sldLayoutId id="2147483694" r:id="rId36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12344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0DAF9CF-5DE8-728C-5441-3AA65E7CC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8156" y="3862138"/>
            <a:ext cx="8675688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装配图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B71E0E3-E845-C944-D246-695415B57313}"/>
              </a:ext>
            </a:extLst>
          </p:cNvPr>
          <p:cNvSpPr/>
          <p:nvPr/>
        </p:nvSpPr>
        <p:spPr>
          <a:xfrm>
            <a:off x="3368330" y="642938"/>
            <a:ext cx="54553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800" b="1" dirty="0">
                <a:latin typeface="宋体" pitchFamily="2" charset="-122"/>
                <a:ea typeface="宋体" pitchFamily="2" charset="-122"/>
                <a:cs typeface="+mj-cs"/>
              </a:rPr>
              <a:t>机械制图与</a:t>
            </a:r>
            <a:r>
              <a:rPr lang="en-US" altLang="zh-CN" sz="4800" b="1" dirty="0">
                <a:latin typeface="宋体" pitchFamily="2" charset="-122"/>
                <a:ea typeface="宋体" pitchFamily="2" charset="-122"/>
                <a:cs typeface="+mj-cs"/>
              </a:rPr>
              <a:t>AUTOCAD</a:t>
            </a:r>
            <a:endParaRPr lang="zh-CN" altLang="en-US" sz="4800" b="1" dirty="0">
              <a:latin typeface="宋体" pitchFamily="2" charset="-122"/>
              <a:ea typeface="宋体" pitchFamily="2" charset="-122"/>
              <a:cs typeface="+mj-cs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8DC365B8-D9D6-D58F-C9A3-EA99578441BB}"/>
              </a:ext>
            </a:extLst>
          </p:cNvPr>
          <p:cNvSpPr/>
          <p:nvPr/>
        </p:nvSpPr>
        <p:spPr>
          <a:xfrm>
            <a:off x="5238750" y="2710678"/>
            <a:ext cx="1714500" cy="730088"/>
          </a:xfrm>
          <a:prstGeom prst="roundRect">
            <a:avLst/>
          </a:prstGeom>
          <a:noFill/>
          <a:ln w="57150">
            <a:solidFill>
              <a:srgbClr val="1A61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第九章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>
            <a:extLst>
              <a:ext uri="{FF2B5EF4-FFF2-40B4-BE49-F238E27FC236}">
                <a16:creationId xmlns:a16="http://schemas.microsoft.com/office/drawing/2014/main" id="{D37D27DC-80BB-199E-FBE0-374C60B70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7759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9.3  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装配图的视图选择</a:t>
            </a:r>
          </a:p>
        </p:txBody>
      </p:sp>
      <p:pic>
        <p:nvPicPr>
          <p:cNvPr id="6147" name="Picture 8" descr="195">
            <a:extLst>
              <a:ext uri="{FF2B5EF4-FFF2-40B4-BE49-F238E27FC236}">
                <a16:creationId xmlns:a16="http://schemas.microsoft.com/office/drawing/2014/main" id="{35A6478A-1296-A0E7-0548-9F58B9B35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1874" r="10501" b="21207"/>
          <a:stretch>
            <a:fillRect/>
          </a:stretch>
        </p:blipFill>
        <p:spPr bwMode="auto">
          <a:xfrm>
            <a:off x="2782889" y="1557339"/>
            <a:ext cx="7056437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7">
            <a:extLst>
              <a:ext uri="{FF2B5EF4-FFF2-40B4-BE49-F238E27FC236}">
                <a16:creationId xmlns:a16="http://schemas.microsoft.com/office/drawing/2014/main" id="{94A62184-C10F-324A-063E-F6D4D60AC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9" y="5661026"/>
            <a:ext cx="1462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tx1"/>
                </a:solidFill>
                <a:ea typeface="宋体" panose="02010600030101010101" pitchFamily="2" charset="-122"/>
              </a:rPr>
              <a:t>球阀轴测图</a:t>
            </a:r>
          </a:p>
        </p:txBody>
      </p:sp>
      <p:sp>
        <p:nvSpPr>
          <p:cNvPr id="6149" name="Rectangle 9">
            <a:extLst>
              <a:ext uri="{FF2B5EF4-FFF2-40B4-BE49-F238E27FC236}">
                <a16:creationId xmlns:a16="http://schemas.microsoft.com/office/drawing/2014/main" id="{AC0E3E7B-0CA9-5674-85E0-3243E1C0D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3" y="5589589"/>
            <a:ext cx="197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tx1"/>
                </a:solidFill>
                <a:ea typeface="宋体" panose="02010600030101010101" pitchFamily="2" charset="-122"/>
              </a:rPr>
              <a:t>球阀装配示意图</a:t>
            </a:r>
          </a:p>
        </p:txBody>
      </p:sp>
    </p:spTree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5F799D34-29B4-EED3-96BA-BD6F765E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6" y="630238"/>
            <a:ext cx="359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zh-CN" altLang="zh-CN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171" name="Picture 5" descr="195">
            <a:extLst>
              <a:ext uri="{FF2B5EF4-FFF2-40B4-BE49-F238E27FC236}">
                <a16:creationId xmlns:a16="http://schemas.microsoft.com/office/drawing/2014/main" id="{B6708166-F725-CA06-592C-FFD656B39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1874" r="42508" b="21782"/>
          <a:stretch>
            <a:fillRect/>
          </a:stretch>
        </p:blipFill>
        <p:spPr bwMode="auto">
          <a:xfrm>
            <a:off x="5375276" y="1484314"/>
            <a:ext cx="4905375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6">
            <a:extLst>
              <a:ext uri="{FF2B5EF4-FFF2-40B4-BE49-F238E27FC236}">
                <a16:creationId xmlns:a16="http://schemas.microsoft.com/office/drawing/2014/main" id="{9B2D2E2B-6639-447E-F2F7-17FEAD51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908051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：主视图的选择</a:t>
            </a:r>
          </a:p>
        </p:txBody>
      </p:sp>
      <p:sp>
        <p:nvSpPr>
          <p:cNvPr id="7173" name="Text Box 7">
            <a:extLst>
              <a:ext uri="{FF2B5EF4-FFF2-40B4-BE49-F238E27FC236}">
                <a16:creationId xmlns:a16="http://schemas.microsoft.com/office/drawing/2014/main" id="{23AF8949-F9EF-9FEC-31AA-E1941A160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1557339"/>
            <a:ext cx="604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能清楚表达工作原理和主要装配关系。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符合部件的工作位置。  </a:t>
            </a:r>
          </a:p>
        </p:txBody>
      </p:sp>
      <p:sp>
        <p:nvSpPr>
          <p:cNvPr id="7174" name="Text Box 8">
            <a:extLst>
              <a:ext uri="{FF2B5EF4-FFF2-40B4-BE49-F238E27FC236}">
                <a16:creationId xmlns:a16="http://schemas.microsoft.com/office/drawing/2014/main" id="{4DE644FB-7151-5A55-C32E-483A212D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636838"/>
            <a:ext cx="3205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：确定其它视图</a:t>
            </a:r>
          </a:p>
        </p:txBody>
      </p:sp>
      <p:sp>
        <p:nvSpPr>
          <p:cNvPr id="7175" name="Text Box 10">
            <a:extLst>
              <a:ext uri="{FF2B5EF4-FFF2-40B4-BE49-F238E27FC236}">
                <a16:creationId xmlns:a16="http://schemas.microsoft.com/office/drawing/2014/main" id="{23CDF7A4-009C-8667-B24A-608BDB9B3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3500439"/>
            <a:ext cx="26638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只有一个主视图，不能把部件的所有装配关系和工作原理全部表达出来，应根据视图表达完全的要求，确定其它的视图。</a:t>
            </a:r>
          </a:p>
        </p:txBody>
      </p:sp>
      <p:sp>
        <p:nvSpPr>
          <p:cNvPr id="7176" name="Rectangle 11">
            <a:extLst>
              <a:ext uri="{FF2B5EF4-FFF2-40B4-BE49-F238E27FC236}">
                <a16:creationId xmlns:a16="http://schemas.microsoft.com/office/drawing/2014/main" id="{4EB237D3-C185-E9D4-957B-F21F19FD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450" y="2492375"/>
            <a:ext cx="755650" cy="3816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zh-CN" altLang="en-US" sz="240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7177" name="Text Box 10">
            <a:extLst>
              <a:ext uri="{FF2B5EF4-FFF2-40B4-BE49-F238E27FC236}">
                <a16:creationId xmlns:a16="http://schemas.microsoft.com/office/drawing/2014/main" id="{78B67F68-5927-D80D-E165-C6F33911D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4" y="5805489"/>
            <a:ext cx="266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球阀轴测图</a:t>
            </a:r>
          </a:p>
        </p:txBody>
      </p:sp>
    </p:spTree>
  </p:cSld>
  <p:clrMapOvr>
    <a:masterClrMapping/>
  </p:clrMapOvr>
  <p:transition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196">
            <a:extLst>
              <a:ext uri="{FF2B5EF4-FFF2-40B4-BE49-F238E27FC236}">
                <a16:creationId xmlns:a16="http://schemas.microsoft.com/office/drawing/2014/main" id="{5A79067C-71B4-B93A-707B-6E490A7CC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443" r="-876" b="-221"/>
          <a:stretch>
            <a:fillRect/>
          </a:stretch>
        </p:blipFill>
        <p:spPr bwMode="auto">
          <a:xfrm>
            <a:off x="2640013" y="188914"/>
            <a:ext cx="6985000" cy="65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8">
            <a:extLst>
              <a:ext uri="{FF2B5EF4-FFF2-40B4-BE49-F238E27FC236}">
                <a16:creationId xmlns:a16="http://schemas.microsoft.com/office/drawing/2014/main" id="{5ECB015A-B4BE-F584-3835-7E8AFE4BF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6429376"/>
            <a:ext cx="914400" cy="214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zh-CN" altLang="en-US" sz="240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7F12CB2-DF26-6FF2-5F60-4A832A149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87" y="435698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9.4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装配图的尺寸标注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4891E6B-A438-2CC8-C07F-417A0A170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1989138"/>
            <a:ext cx="548322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：性能尺寸（规格尺寸）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：装配尺寸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：外形尺寸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：安装尺寸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：其他重要尺寸</a:t>
            </a:r>
          </a:p>
        </p:txBody>
      </p:sp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9728FA44-4768-9A8C-1F45-5BB65DAAA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2457"/>
            <a:ext cx="6396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9.5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装配图的零件序号及明细栏</a:t>
            </a:r>
          </a:p>
        </p:txBody>
      </p:sp>
      <p:sp>
        <p:nvSpPr>
          <p:cNvPr id="10243" name="Text Box 8">
            <a:extLst>
              <a:ext uri="{FF2B5EF4-FFF2-40B4-BE49-F238E27FC236}">
                <a16:creationId xmlns:a16="http://schemas.microsoft.com/office/drawing/2014/main" id="{B83AA1C6-B676-A6AB-169D-36838C7D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1757363"/>
            <a:ext cx="3671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一：零件序号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31F6530E-5F2E-BF6E-6DC1-EC65490EB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427289"/>
            <a:ext cx="7705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CN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：</a:t>
            </a:r>
            <a:r>
              <a:rPr kumimoji="1"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编写序号时，指引线（细实线）应自所指零件的可见轮廓内引出，并在引出端画一小圆点。在指引线的另一端画一横线或圆，并注写序号。</a:t>
            </a:r>
            <a:endParaRPr kumimoji="1" lang="zh-CN" altLang="en-US" sz="2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10245" name="Picture 6">
            <a:extLst>
              <a:ext uri="{FF2B5EF4-FFF2-40B4-BE49-F238E27FC236}">
                <a16:creationId xmlns:a16="http://schemas.microsoft.com/office/drawing/2014/main" id="{D6038424-AFA9-9B8A-2672-CC609BC52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0" t="32336" r="11951" b="29619"/>
          <a:stretch>
            <a:fillRect/>
          </a:stretch>
        </p:blipFill>
        <p:spPr bwMode="auto">
          <a:xfrm>
            <a:off x="2452688" y="3929063"/>
            <a:ext cx="764381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C4F14D6-600C-B3AC-56F5-FD7F0B47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4221163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CN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3.</a:t>
            </a:r>
            <a:r>
              <a:rPr kumimoji="1"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一组紧固件或装配关系清楚的零件组可采用公共指引线。</a:t>
            </a:r>
          </a:p>
          <a:p>
            <a:pPr eaLnBrk="1" hangingPunct="1">
              <a:defRPr/>
            </a:pPr>
            <a:r>
              <a:rPr kumimoji="1" lang="en-US" altLang="zh-CN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4.</a:t>
            </a:r>
            <a:r>
              <a:rPr kumimoji="1"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形状和规格相同的零件只编写一个序号。</a:t>
            </a:r>
          </a:p>
          <a:p>
            <a:pPr eaLnBrk="1" hangingPunct="1">
              <a:defRPr/>
            </a:pPr>
            <a:r>
              <a:rPr kumimoji="1" lang="en-US" altLang="zh-CN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5.</a:t>
            </a:r>
            <a:r>
              <a:rPr kumimoji="1"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零件序号应沿水平或垂直方向按顺时针（或逆时针）方向依次排列整齐，并尽可能均匀分布。</a:t>
            </a:r>
            <a:endParaRPr kumimoji="1" lang="zh-CN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11267" name="Picture 7" descr="aaa">
            <a:extLst>
              <a:ext uri="{FF2B5EF4-FFF2-40B4-BE49-F238E27FC236}">
                <a16:creationId xmlns:a16="http://schemas.microsoft.com/office/drawing/2014/main" id="{FC1C9626-D6ED-0E69-E6AB-D8E210F2F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9" b="23001"/>
          <a:stretch>
            <a:fillRect/>
          </a:stretch>
        </p:blipFill>
        <p:spPr bwMode="auto">
          <a:xfrm>
            <a:off x="3000375" y="2238376"/>
            <a:ext cx="63246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8">
            <a:extLst>
              <a:ext uri="{FF2B5EF4-FFF2-40B4-BE49-F238E27FC236}">
                <a16:creationId xmlns:a16="http://schemas.microsoft.com/office/drawing/2014/main" id="{F257C8AD-F253-341C-9E83-16571CEFC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946151"/>
            <a:ext cx="72739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2</a:t>
            </a:r>
            <a:r>
              <a:rPr kumimoji="1" lang="zh-CN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：</a:t>
            </a:r>
            <a:r>
              <a:rPr kumimoji="1"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指引线不能相交，当它通过有剖面线的区域时，不应与剖面线平行。必要时，指引线可以画成折线，但只允许曲折一次。</a:t>
            </a:r>
            <a:endParaRPr kumimoji="1" lang="zh-CN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D5B1200A-8621-1643-8ECE-744A8383C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908051"/>
            <a:ext cx="231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二：明细栏：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802C841E-CA10-D438-03DA-150E06AE4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1484314"/>
            <a:ext cx="75326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明细栏应画在标题栏的上方，并与标题栏相连，</a:t>
            </a:r>
            <a:endParaRPr kumimoji="1" lang="en-US" altLang="zh-CN" sz="2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零、部件序号应自下而上填写。若图上位置不够时，可将明细栏分段画在标题栏的左方。</a:t>
            </a:r>
          </a:p>
        </p:txBody>
      </p:sp>
      <p:pic>
        <p:nvPicPr>
          <p:cNvPr id="12292" name="Picture 6" descr="201">
            <a:extLst>
              <a:ext uri="{FF2B5EF4-FFF2-40B4-BE49-F238E27FC236}">
                <a16:creationId xmlns:a16="http://schemas.microsoft.com/office/drawing/2014/main" id="{5974A5B2-2028-AE82-F3B6-887867BAA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610" b="3854"/>
          <a:stretch>
            <a:fillRect/>
          </a:stretch>
        </p:blipFill>
        <p:spPr bwMode="auto">
          <a:xfrm>
            <a:off x="3648075" y="2636839"/>
            <a:ext cx="48514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0D3B0AFE-8286-C53D-94DD-2EE20397B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3057"/>
            <a:ext cx="5307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9.6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装配结构合理性简介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C762512F-0B2E-A760-9226-CDD3494E3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700213"/>
            <a:ext cx="6192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一： 接触面的装配结构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0E529744-05EB-CE89-0F66-2D65B9B6B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2312989"/>
            <a:ext cx="710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、两零件接触时，同方向接触面一般应只有一组，</a:t>
            </a:r>
            <a:endParaRPr kumimoji="1" lang="en-US" altLang="zh-CN" sz="2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避免两组面同时接触，否则在工艺上就要提高</a:t>
            </a:r>
            <a:endParaRPr kumimoji="1" lang="en-US" altLang="zh-CN" sz="2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加工精度，增加制造成本，</a:t>
            </a:r>
          </a:p>
        </p:txBody>
      </p:sp>
      <p:pic>
        <p:nvPicPr>
          <p:cNvPr id="13317" name="Picture 8">
            <a:extLst>
              <a:ext uri="{FF2B5EF4-FFF2-40B4-BE49-F238E27FC236}">
                <a16:creationId xmlns:a16="http://schemas.microsoft.com/office/drawing/2014/main" id="{65972AB9-CF83-731C-E287-53CD0833B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4185" r="13850" b="35054"/>
          <a:stretch>
            <a:fillRect/>
          </a:stretch>
        </p:blipFill>
        <p:spPr bwMode="auto">
          <a:xfrm>
            <a:off x="2166939" y="3857626"/>
            <a:ext cx="814387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080C7F9C-46FE-0510-6DF1-7B84E7AF6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1341439"/>
            <a:ext cx="72723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、圆锥面配合，其轴向位置即被确定。不应出现圆锥面和端面同时接触，否则将造成加工上极大的困难。</a:t>
            </a:r>
          </a:p>
        </p:txBody>
      </p:sp>
      <p:pic>
        <p:nvPicPr>
          <p:cNvPr id="14339" name="Picture 5">
            <a:extLst>
              <a:ext uri="{FF2B5EF4-FFF2-40B4-BE49-F238E27FC236}">
                <a16:creationId xmlns:a16="http://schemas.microsoft.com/office/drawing/2014/main" id="{0624F90E-A23C-991F-103D-8275B98F9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6" t="9239" r="49957" b="39130"/>
          <a:stretch>
            <a:fillRect/>
          </a:stretch>
        </p:blipFill>
        <p:spPr bwMode="auto">
          <a:xfrm>
            <a:off x="3967164" y="2781301"/>
            <a:ext cx="37814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>
            <a:extLst>
              <a:ext uri="{FF2B5EF4-FFF2-40B4-BE49-F238E27FC236}">
                <a16:creationId xmlns:a16="http://schemas.microsoft.com/office/drawing/2014/main" id="{D80F8345-870F-EDFF-3200-9AE3A6A38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1412876"/>
            <a:ext cx="7456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、两零件有一对相交的接触面时，在转角处要倒角、倒圆或切槽，以保证两端面能紧密接触，</a:t>
            </a:r>
            <a:endParaRPr kumimoji="1" lang="zh-CN" altLang="en-US" sz="2400" b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B31B29DC-F318-A4B7-807A-5C2A6A438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9" t="30978" r="18919" b="24185"/>
          <a:stretch>
            <a:fillRect/>
          </a:stretch>
        </p:blipFill>
        <p:spPr bwMode="auto">
          <a:xfrm>
            <a:off x="3287713" y="2657475"/>
            <a:ext cx="5689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37045536-32ED-60A9-6819-A14F380A4760}"/>
              </a:ext>
            </a:extLst>
          </p:cNvPr>
          <p:cNvGrpSpPr/>
          <p:nvPr/>
        </p:nvGrpSpPr>
        <p:grpSpPr>
          <a:xfrm>
            <a:off x="2817812" y="2294896"/>
            <a:ext cx="6517213" cy="684609"/>
            <a:chOff x="1382851" y="1884777"/>
            <a:chExt cx="4138612" cy="912812"/>
          </a:xfrm>
        </p:grpSpPr>
        <p:sp>
          <p:nvSpPr>
            <p:cNvPr id="9" name="MH_SubTitle_1">
              <a:extLst>
                <a:ext uri="{FF2B5EF4-FFF2-40B4-BE49-F238E27FC236}">
                  <a16:creationId xmlns:a16="http://schemas.microsoft.com/office/drawing/2014/main" id="{6EC85B4E-5353-FA52-518E-6C0B5C3AF3B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233751" y="1919702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装配图的内容</a:t>
              </a:r>
            </a:p>
          </p:txBody>
        </p:sp>
        <p:sp>
          <p:nvSpPr>
            <p:cNvPr id="10" name="MH_Other_1">
              <a:extLst>
                <a:ext uri="{FF2B5EF4-FFF2-40B4-BE49-F238E27FC236}">
                  <a16:creationId xmlns:a16="http://schemas.microsoft.com/office/drawing/2014/main" id="{F1F95D3B-CF2D-A343-B001-A8DC8CF2D47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382851" y="1884777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1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2229BE9-C9ED-593E-74B9-A94CAAAA322A}"/>
              </a:ext>
            </a:extLst>
          </p:cNvPr>
          <p:cNvGrpSpPr/>
          <p:nvPr/>
        </p:nvGrpSpPr>
        <p:grpSpPr>
          <a:xfrm>
            <a:off x="2817812" y="2989031"/>
            <a:ext cx="6517212" cy="684610"/>
            <a:chOff x="1382851" y="2810290"/>
            <a:chExt cx="4138612" cy="912813"/>
          </a:xfrm>
        </p:grpSpPr>
        <p:sp>
          <p:nvSpPr>
            <p:cNvPr id="12" name="MH_SubTitle_2">
              <a:extLst>
                <a:ext uri="{FF2B5EF4-FFF2-40B4-BE49-F238E27FC236}">
                  <a16:creationId xmlns:a16="http://schemas.microsoft.com/office/drawing/2014/main" id="{D5C417E1-B36B-8347-7796-5D392BE6206F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233751" y="2845214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装配图的表达方法</a:t>
              </a:r>
            </a:p>
          </p:txBody>
        </p:sp>
        <p:sp>
          <p:nvSpPr>
            <p:cNvPr id="13" name="MH_Other_2">
              <a:extLst>
                <a:ext uri="{FF2B5EF4-FFF2-40B4-BE49-F238E27FC236}">
                  <a16:creationId xmlns:a16="http://schemas.microsoft.com/office/drawing/2014/main" id="{836D6F3A-168F-4090-A192-A6CACAF4D897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382851" y="2810290"/>
              <a:ext cx="1041400" cy="912813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2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A709672-1AA0-14A9-5639-9F9F7E1AA382}"/>
              </a:ext>
            </a:extLst>
          </p:cNvPr>
          <p:cNvGrpSpPr/>
          <p:nvPr/>
        </p:nvGrpSpPr>
        <p:grpSpPr>
          <a:xfrm>
            <a:off x="2817812" y="3683165"/>
            <a:ext cx="6517212" cy="1380960"/>
            <a:chOff x="1382851" y="3735802"/>
            <a:chExt cx="4138612" cy="1841280"/>
          </a:xfrm>
        </p:grpSpPr>
        <p:sp>
          <p:nvSpPr>
            <p:cNvPr id="15" name="MH_SubTitle_3">
              <a:extLst>
                <a:ext uri="{FF2B5EF4-FFF2-40B4-BE49-F238E27FC236}">
                  <a16:creationId xmlns:a16="http://schemas.microsoft.com/office/drawing/2014/main" id="{F1F96D76-A56D-7657-3F8F-F7E66F63CD6C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233751" y="3770727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装配图的视图选择</a:t>
              </a:r>
            </a:p>
          </p:txBody>
        </p:sp>
        <p:sp>
          <p:nvSpPr>
            <p:cNvPr id="16" name="MH_Other_3">
              <a:extLst>
                <a:ext uri="{FF2B5EF4-FFF2-40B4-BE49-F238E27FC236}">
                  <a16:creationId xmlns:a16="http://schemas.microsoft.com/office/drawing/2014/main" id="{6ED71344-C343-8A02-B1CA-104B7B06A40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382851" y="3735802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3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  <p:sp>
          <p:nvSpPr>
            <p:cNvPr id="17" name="MH_SubTitle_3">
              <a:extLst>
                <a:ext uri="{FF2B5EF4-FFF2-40B4-BE49-F238E27FC236}">
                  <a16:creationId xmlns:a16="http://schemas.microsoft.com/office/drawing/2014/main" id="{608D1968-943A-EA74-D6A6-58E6451D4C7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233751" y="4699195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装配图的尺寸标注</a:t>
              </a:r>
            </a:p>
          </p:txBody>
        </p:sp>
        <p:sp>
          <p:nvSpPr>
            <p:cNvPr id="18" name="MH_Other_3">
              <a:extLst>
                <a:ext uri="{FF2B5EF4-FFF2-40B4-BE49-F238E27FC236}">
                  <a16:creationId xmlns:a16="http://schemas.microsoft.com/office/drawing/2014/main" id="{462D4E42-B4CB-2856-5C2A-DA1E2A1BA996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382851" y="4664270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4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MH_PageTitle">
            <a:extLst>
              <a:ext uri="{FF2B5EF4-FFF2-40B4-BE49-F238E27FC236}">
                <a16:creationId xmlns:a16="http://schemas.microsoft.com/office/drawing/2014/main" id="{B911256D-D985-E532-BEC9-D006C81D386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49276" y="1516186"/>
            <a:ext cx="5406796" cy="52469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ctr" hangingPunct="1"/>
            <a:r>
              <a:rPr lang="zh-CN" altLang="en-US" dirty="0"/>
              <a:t>第九章</a:t>
            </a:r>
            <a:endParaRPr lang="en-US" altLang="zh-CN" dirty="0"/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DADF513A-CABB-3ED5-D1ED-EDFC5919120C}"/>
              </a:ext>
            </a:extLst>
          </p:cNvPr>
          <p:cNvGrpSpPr/>
          <p:nvPr/>
        </p:nvGrpSpPr>
        <p:grpSpPr>
          <a:xfrm>
            <a:off x="2817812" y="5054765"/>
            <a:ext cx="6517212" cy="684609"/>
            <a:chOff x="1382851" y="3735802"/>
            <a:chExt cx="4138612" cy="912812"/>
          </a:xfrm>
        </p:grpSpPr>
        <p:sp>
          <p:nvSpPr>
            <p:cNvPr id="33" name="MH_SubTitle_3">
              <a:extLst>
                <a:ext uri="{FF2B5EF4-FFF2-40B4-BE49-F238E27FC236}">
                  <a16:creationId xmlns:a16="http://schemas.microsoft.com/office/drawing/2014/main" id="{81CC1542-D7FA-A166-0351-F95728AECDBB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233751" y="3770727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装配图的零件序号及明细栏</a:t>
              </a:r>
            </a:p>
          </p:txBody>
        </p:sp>
        <p:sp>
          <p:nvSpPr>
            <p:cNvPr id="34" name="MH_Other_3">
              <a:extLst>
                <a:ext uri="{FF2B5EF4-FFF2-40B4-BE49-F238E27FC236}">
                  <a16:creationId xmlns:a16="http://schemas.microsoft.com/office/drawing/2014/main" id="{26EFB2F0-0047-EBE3-F2BD-9C9D174789E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382851" y="3735802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5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240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861238AB-6B9A-5FBA-4606-A12FFD57D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1268413"/>
            <a:ext cx="4537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二：装拆连接结构</a:t>
            </a:r>
          </a:p>
        </p:txBody>
      </p:sp>
      <p:sp>
        <p:nvSpPr>
          <p:cNvPr id="16388" name="TextBox 5">
            <a:extLst>
              <a:ext uri="{FF2B5EF4-FFF2-40B4-BE49-F238E27FC236}">
                <a16:creationId xmlns:a16="http://schemas.microsoft.com/office/drawing/2014/main" id="{4B5A4FD5-0E67-4E12-1B40-CABD3D24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276475"/>
            <a:ext cx="414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轴上零件的定位与固定结构</a:t>
            </a:r>
          </a:p>
        </p:txBody>
      </p:sp>
      <p:sp>
        <p:nvSpPr>
          <p:cNvPr id="16389" name="TextBox 6">
            <a:extLst>
              <a:ext uri="{FF2B5EF4-FFF2-40B4-BE49-F238E27FC236}">
                <a16:creationId xmlns:a16="http://schemas.microsoft.com/office/drawing/2014/main" id="{5563782B-2E4F-FA0B-D211-DDED23488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2997200"/>
            <a:ext cx="4289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装在轴上的零件一般都要有轴向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定位结构，以保证零件在轴向不产生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移动。如图所示，轴上的零件在轴线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方向上是靠轴肩来定位的，同时在零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件的一端用螺母、垫圈来压紧，在圆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周方向上则依靠键连接来定位</a:t>
            </a:r>
          </a:p>
        </p:txBody>
      </p:sp>
      <p:pic>
        <p:nvPicPr>
          <p:cNvPr id="16390" name="Picture 8">
            <a:extLst>
              <a:ext uri="{FF2B5EF4-FFF2-40B4-BE49-F238E27FC236}">
                <a16:creationId xmlns:a16="http://schemas.microsoft.com/office/drawing/2014/main" id="{9529BD4B-F71B-5983-FA68-291139A8F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2" t="16032" r="37923" b="17390"/>
          <a:stretch>
            <a:fillRect/>
          </a:stretch>
        </p:blipFill>
        <p:spPr bwMode="auto">
          <a:xfrm>
            <a:off x="6899275" y="1773239"/>
            <a:ext cx="337343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>
            <a:extLst>
              <a:ext uri="{FF2B5EF4-FFF2-40B4-BE49-F238E27FC236}">
                <a16:creationId xmlns:a16="http://schemas.microsoft.com/office/drawing/2014/main" id="{D3B7A585-A13D-5A58-D135-46279E67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1052513"/>
            <a:ext cx="337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492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便于装拆及维修</a:t>
            </a:r>
          </a:p>
        </p:txBody>
      </p:sp>
      <p:sp>
        <p:nvSpPr>
          <p:cNvPr id="17412" name="TextBox 5">
            <a:extLst>
              <a:ext uri="{FF2B5EF4-FFF2-40B4-BE49-F238E27FC236}">
                <a16:creationId xmlns:a16="http://schemas.microsoft.com/office/drawing/2014/main" id="{8223EB71-CC39-DEA9-951C-91D1ACC5E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2060576"/>
            <a:ext cx="7931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为便于装拆，在设计好的装配结构中必须留出工具</a:t>
            </a:r>
            <a:endParaRPr kumimoji="1" lang="en-US" altLang="zh-CN" sz="2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的操作空间和装配螺栓、螺钉的空间。</a:t>
            </a:r>
          </a:p>
        </p:txBody>
      </p:sp>
      <p:pic>
        <p:nvPicPr>
          <p:cNvPr id="17413" name="Picture 6">
            <a:extLst>
              <a:ext uri="{FF2B5EF4-FFF2-40B4-BE49-F238E27FC236}">
                <a16:creationId xmlns:a16="http://schemas.microsoft.com/office/drawing/2014/main" id="{AF317284-EDFA-3120-6B81-98F7CFEFA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9" t="21468" r="27155" b="44565"/>
          <a:stretch>
            <a:fillRect/>
          </a:stretch>
        </p:blipFill>
        <p:spPr bwMode="auto">
          <a:xfrm>
            <a:off x="2855914" y="3500439"/>
            <a:ext cx="63579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885BF625-86EB-0ED2-C53C-1C7CF6FC2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9115"/>
            <a:ext cx="6048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9.7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装配图的画图步骤</a:t>
            </a:r>
          </a:p>
        </p:txBody>
      </p:sp>
      <p:sp>
        <p:nvSpPr>
          <p:cNvPr id="18435" name="TextBox 3">
            <a:extLst>
              <a:ext uri="{FF2B5EF4-FFF2-40B4-BE49-F238E27FC236}">
                <a16:creationId xmlns:a16="http://schemas.microsoft.com/office/drawing/2014/main" id="{A173ED9A-E046-2175-844F-2C5D0334B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2852738"/>
            <a:ext cx="31686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根据装配图的视图选择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原则，尽量要使所选视图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重点突出，相互配合，可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选出几个方案进行比较，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从中确定最佳方案。</a:t>
            </a:r>
          </a:p>
        </p:txBody>
      </p:sp>
      <p:sp>
        <p:nvSpPr>
          <p:cNvPr id="18436" name="TextBox 4">
            <a:extLst>
              <a:ext uri="{FF2B5EF4-FFF2-40B4-BE49-F238E27FC236}">
                <a16:creationId xmlns:a16="http://schemas.microsoft.com/office/drawing/2014/main" id="{BCA14339-5C0A-7B70-CB74-BD418251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2133600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视图表达方案</a:t>
            </a:r>
          </a:p>
        </p:txBody>
      </p:sp>
      <p:pic>
        <p:nvPicPr>
          <p:cNvPr id="18437" name="Picture 4">
            <a:extLst>
              <a:ext uri="{FF2B5EF4-FFF2-40B4-BE49-F238E27FC236}">
                <a16:creationId xmlns:a16="http://schemas.microsoft.com/office/drawing/2014/main" id="{85859311-C871-8A78-BDA4-67E7C8F34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6" t="4984" r="29054" b="30978"/>
          <a:stretch>
            <a:fillRect/>
          </a:stretch>
        </p:blipFill>
        <p:spPr bwMode="auto">
          <a:xfrm>
            <a:off x="4872038" y="1916113"/>
            <a:ext cx="554355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7432C48B-B8E9-9002-FA9C-377D40F4F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1557339"/>
            <a:ext cx="72056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492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根据部件的大小，视图数量，确定画图的比例、图幅大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小，画出图框，留出标题栏和明细栏的位置。画各视图的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主要基线。并在各视图之间留有适当间隔，以便标注尺寸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和进行零件编号。 </a:t>
            </a:r>
          </a:p>
        </p:txBody>
      </p:sp>
      <p:sp>
        <p:nvSpPr>
          <p:cNvPr id="19459" name="TextBox 4">
            <a:extLst>
              <a:ext uri="{FF2B5EF4-FFF2-40B4-BE49-F238E27FC236}">
                <a16:creationId xmlns:a16="http://schemas.microsoft.com/office/drawing/2014/main" id="{7CD55889-A474-590C-7AC0-8C308C03F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52513"/>
            <a:ext cx="323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确定图幅、布置视图</a:t>
            </a:r>
          </a:p>
        </p:txBody>
      </p:sp>
      <p:pic>
        <p:nvPicPr>
          <p:cNvPr id="19460" name="Picture 5">
            <a:extLst>
              <a:ext uri="{FF2B5EF4-FFF2-40B4-BE49-F238E27FC236}">
                <a16:creationId xmlns:a16="http://schemas.microsoft.com/office/drawing/2014/main" id="{09DB0509-5863-EF5F-3F7C-19818C753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4" t="4521" r="34122" b="44565"/>
          <a:stretch>
            <a:fillRect/>
          </a:stretch>
        </p:blipFill>
        <p:spPr bwMode="auto">
          <a:xfrm>
            <a:off x="5664200" y="2889250"/>
            <a:ext cx="50038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6">
            <a:extLst>
              <a:ext uri="{FF2B5EF4-FFF2-40B4-BE49-F238E27FC236}">
                <a16:creationId xmlns:a16="http://schemas.microsoft.com/office/drawing/2014/main" id="{F7F07505-C5D8-FEAB-E1EA-5D1AB4E8B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4076701"/>
            <a:ext cx="2952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92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围绕主要装配干线，按装配顺序，逐个画出各零件。几个视图联系起来一起画。</a:t>
            </a:r>
          </a:p>
        </p:txBody>
      </p:sp>
      <p:sp>
        <p:nvSpPr>
          <p:cNvPr id="19462" name="TextBox 7">
            <a:extLst>
              <a:ext uri="{FF2B5EF4-FFF2-40B4-BE49-F238E27FC236}">
                <a16:creationId xmlns:a16="http://schemas.microsoft.com/office/drawing/2014/main" id="{C67AA686-0616-C3F3-4CC5-51A395C0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3429001"/>
            <a:ext cx="2701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画主要装配线</a:t>
            </a:r>
          </a:p>
        </p:txBody>
      </p:sp>
    </p:spTree>
  </p:cSld>
  <p:clrMapOvr>
    <a:masterClrMapping/>
  </p:clrMapOvr>
  <p:transition spd="med"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80CE804F-5A5D-4750-31DB-6F6F71EDA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3716339"/>
            <a:ext cx="29194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92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底稿完成后，经检查无误后画剖面线、加深视图，然后标注尺寸、编写零件序号、填写标题栏、明细栏以及技术要求等。</a:t>
            </a:r>
          </a:p>
        </p:txBody>
      </p:sp>
      <p:sp>
        <p:nvSpPr>
          <p:cNvPr id="20483" name="TextBox 4">
            <a:extLst>
              <a:ext uri="{FF2B5EF4-FFF2-40B4-BE49-F238E27FC236}">
                <a16:creationId xmlns:a16="http://schemas.microsoft.com/office/drawing/2014/main" id="{7813191D-38B3-8957-2406-0995C9448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1341438"/>
            <a:ext cx="323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画装配线及细部结构</a:t>
            </a:r>
          </a:p>
        </p:txBody>
      </p:sp>
      <p:sp>
        <p:nvSpPr>
          <p:cNvPr id="20484" name="TextBox 5">
            <a:extLst>
              <a:ext uri="{FF2B5EF4-FFF2-40B4-BE49-F238E27FC236}">
                <a16:creationId xmlns:a16="http://schemas.microsoft.com/office/drawing/2014/main" id="{BF7649B3-92AC-6944-D1AB-D460F0D43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1989138"/>
            <a:ext cx="659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按装配关系及零件简单相对位置，将其它零件逐个画出。</a:t>
            </a:r>
          </a:p>
        </p:txBody>
      </p:sp>
      <p:sp>
        <p:nvSpPr>
          <p:cNvPr id="20485" name="TextBox 6">
            <a:extLst>
              <a:ext uri="{FF2B5EF4-FFF2-40B4-BE49-F238E27FC236}">
                <a16:creationId xmlns:a16="http://schemas.microsoft.com/office/drawing/2014/main" id="{2122C961-C9E6-5BEF-AA50-DC6AF2EF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141663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检查、描深、画剖面线</a:t>
            </a:r>
          </a:p>
        </p:txBody>
      </p:sp>
      <p:pic>
        <p:nvPicPr>
          <p:cNvPr id="20486" name="Picture 5">
            <a:extLst>
              <a:ext uri="{FF2B5EF4-FFF2-40B4-BE49-F238E27FC236}">
                <a16:creationId xmlns:a16="http://schemas.microsoft.com/office/drawing/2014/main" id="{D88DA81F-9CAA-2154-822B-7A13F2903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2" t="3804" r="20819" b="22826"/>
          <a:stretch>
            <a:fillRect/>
          </a:stretch>
        </p:blipFill>
        <p:spPr bwMode="auto">
          <a:xfrm>
            <a:off x="5238750" y="2714626"/>
            <a:ext cx="5143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sh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CD9EBE62-652A-39E8-651C-28A5BF798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5" t="7880" r="25887" b="9239"/>
          <a:stretch>
            <a:fillRect/>
          </a:stretch>
        </p:blipFill>
        <p:spPr bwMode="auto">
          <a:xfrm>
            <a:off x="6011863" y="2852738"/>
            <a:ext cx="441801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2">
            <a:extLst>
              <a:ext uri="{FF2B5EF4-FFF2-40B4-BE49-F238E27FC236}">
                <a16:creationId xmlns:a16="http://schemas.microsoft.com/office/drawing/2014/main" id="{0FD8C3CF-EEE7-6E6E-3D31-F8EF5167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3178"/>
            <a:ext cx="6265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9.8  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读装配图及拆画零件图</a:t>
            </a:r>
          </a:p>
        </p:txBody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688341AB-2936-93C5-C68E-86C2F84B3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1916113"/>
            <a:ext cx="672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一：看图时要了解的内容</a:t>
            </a: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49FE0E4C-FBE7-FB69-0E9D-67AF40BD2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492375"/>
            <a:ext cx="6480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：机器或部件的性能，功用和工作原理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：各零件间的装配关系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：各零件的主要结构形状和作用</a:t>
            </a:r>
          </a:p>
        </p:txBody>
      </p:sp>
      <p:sp>
        <p:nvSpPr>
          <p:cNvPr id="21510" name="Text Box 5">
            <a:extLst>
              <a:ext uri="{FF2B5EF4-FFF2-40B4-BE49-F238E27FC236}">
                <a16:creationId xmlns:a16="http://schemas.microsoft.com/office/drawing/2014/main" id="{4D488A27-C1DF-4114-EE79-01F8CE87C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3933825"/>
            <a:ext cx="403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二：看图的方法和步骤</a:t>
            </a:r>
            <a:endParaRPr kumimoji="1" lang="en-US" altLang="zh-CN" sz="2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en-US" altLang="zh-CN" sz="24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（以联动夹持杆接头为例）</a:t>
            </a:r>
          </a:p>
        </p:txBody>
      </p: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F5DF7B7D-1CDF-2C96-4732-3226E52D0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3330575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）：分析视图方案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5CFD5073-C956-36D3-03DE-2AC8250AA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9" y="3933826"/>
            <a:ext cx="727233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分析采用的表达方法；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找出视图间的投影关系；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明确各视图表达的内容</a:t>
            </a:r>
          </a:p>
        </p:txBody>
      </p:sp>
      <p:sp>
        <p:nvSpPr>
          <p:cNvPr id="22532" name="Text Box 5">
            <a:extLst>
              <a:ext uri="{FF2B5EF4-FFF2-40B4-BE49-F238E27FC236}">
                <a16:creationId xmlns:a16="http://schemas.microsoft.com/office/drawing/2014/main" id="{05767C6E-723E-1BD4-46CF-6EEB82C43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5229225"/>
            <a:ext cx="561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：深入了解部件的工作原理和装配关系</a:t>
            </a:r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1469A138-5CBC-48C5-B9F8-DC3453E9F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1412875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：概括了解并分析视图</a:t>
            </a:r>
          </a:p>
        </p:txBody>
      </p:sp>
      <p:sp>
        <p:nvSpPr>
          <p:cNvPr id="22534" name="Text Box 7">
            <a:extLst>
              <a:ext uri="{FF2B5EF4-FFF2-40B4-BE49-F238E27FC236}">
                <a16:creationId xmlns:a16="http://schemas.microsoft.com/office/drawing/2014/main" id="{C9D949C1-C3D2-B731-4728-E9773B79D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0" y="2132013"/>
            <a:ext cx="8172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）：通过阅读有关说明书，图中的技术要求和标题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栏等内容了解杆接头的功用，性能和工作原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理。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>
            <a:extLst>
              <a:ext uri="{FF2B5EF4-FFF2-40B4-BE49-F238E27FC236}">
                <a16:creationId xmlns:a16="http://schemas.microsoft.com/office/drawing/2014/main" id="{624CFE9C-80EA-05ED-D0DD-F4AC364A3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309938"/>
            <a:ext cx="195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：分析零件</a:t>
            </a:r>
          </a:p>
        </p:txBody>
      </p:sp>
      <p:sp>
        <p:nvSpPr>
          <p:cNvPr id="23555" name="Text Box 8">
            <a:extLst>
              <a:ext uri="{FF2B5EF4-FFF2-40B4-BE49-F238E27FC236}">
                <a16:creationId xmlns:a16="http://schemas.microsoft.com/office/drawing/2014/main" id="{0E40905C-9402-E15C-110A-E18219FA0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6" y="3789364"/>
            <a:ext cx="8010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先从主要零件着手，然后是其它零件，弄清每个零件的结构形状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及其之间的装配关系</a:t>
            </a:r>
          </a:p>
        </p:txBody>
      </p:sp>
      <p:sp>
        <p:nvSpPr>
          <p:cNvPr id="23556" name="Text Box 9">
            <a:extLst>
              <a:ext uri="{FF2B5EF4-FFF2-40B4-BE49-F238E27FC236}">
                <a16:creationId xmlns:a16="http://schemas.microsoft.com/office/drawing/2014/main" id="{9625E19F-F634-7EFF-F5E2-43E59D9E3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4868863"/>
            <a:ext cx="3779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：分析装配体的拆装顺序</a:t>
            </a:r>
          </a:p>
        </p:txBody>
      </p:sp>
      <p:sp>
        <p:nvSpPr>
          <p:cNvPr id="23557" name="Text Box 10">
            <a:extLst>
              <a:ext uri="{FF2B5EF4-FFF2-40B4-BE49-F238E27FC236}">
                <a16:creationId xmlns:a16="http://schemas.microsoft.com/office/drawing/2014/main" id="{F5E8FA6C-0B37-721D-AC7E-8F094E99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5459413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：分析装配图的尺寸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0645736A-C007-5434-ECBC-85F963AAC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1196975"/>
            <a:ext cx="73818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）根据零件序号对照明细栏，确定零件名称，数量，材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料，并了解零件的作用；根据零件在各视图中的投影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关系，分清零件轮廓的范围，确定其在图中的位置，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并想象出零件的主要结构形状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）了解零件间的配合关系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）了解并掌握部件的工作原理及装配关系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2C6CC2BF-9274-33D4-882B-2E3A84951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8" t="10007" r="25887" b="9239"/>
          <a:stretch>
            <a:fillRect/>
          </a:stretch>
        </p:blipFill>
        <p:spPr bwMode="auto">
          <a:xfrm>
            <a:off x="3287713" y="981076"/>
            <a:ext cx="5969000" cy="505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7708CA02-8B73-C9C5-A88A-C7D7ACA70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844675"/>
            <a:ext cx="504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：对拆画零件图的要求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F3B142B1-8BDD-CBBD-010C-254E6DB4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3789364"/>
            <a:ext cx="37814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零件分类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对表达方案的处理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对零件结构形状的处理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对零件图上尺寸的处理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(5)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零件结构的处理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(6)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关于零件图的技术要求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EF564281-7736-1A4D-8F65-61AFD8EE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1125538"/>
            <a:ext cx="306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三：拆画零件图 </a:t>
            </a:r>
          </a:p>
        </p:txBody>
      </p:sp>
      <p:sp>
        <p:nvSpPr>
          <p:cNvPr id="25605" name="Text Box 7">
            <a:extLst>
              <a:ext uri="{FF2B5EF4-FFF2-40B4-BE49-F238E27FC236}">
                <a16:creationId xmlns:a16="http://schemas.microsoft.com/office/drawing/2014/main" id="{3426713B-FC06-890B-9AB7-C992B1F4C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357563"/>
            <a:ext cx="3903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：拆画零件图要处理的几个问题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6" name="Text Box 8">
            <a:extLst>
              <a:ext uri="{FF2B5EF4-FFF2-40B4-BE49-F238E27FC236}">
                <a16:creationId xmlns:a16="http://schemas.microsoft.com/office/drawing/2014/main" id="{01D1E2EB-468E-A402-0C0A-CBC3F7FC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276476"/>
            <a:ext cx="6981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在看懂图形的基础上，根据该零件的作用及与其它零间的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装配关系，确定其结构形状，尺寸和技术要求等内容。</a:t>
            </a:r>
          </a:p>
        </p:txBody>
      </p:sp>
      <p:pic>
        <p:nvPicPr>
          <p:cNvPr id="25607" name="Picture 9">
            <a:extLst>
              <a:ext uri="{FF2B5EF4-FFF2-40B4-BE49-F238E27FC236}">
                <a16:creationId xmlns:a16="http://schemas.microsoft.com/office/drawing/2014/main" id="{E7E20953-12B7-055E-51CB-36242693E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4" t="18750" r="27786" b="9239"/>
          <a:stretch>
            <a:fillRect/>
          </a:stretch>
        </p:blipFill>
        <p:spPr bwMode="auto">
          <a:xfrm>
            <a:off x="5519738" y="3068639"/>
            <a:ext cx="50038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37045536-32ED-60A9-6819-A14F380A4760}"/>
              </a:ext>
            </a:extLst>
          </p:cNvPr>
          <p:cNvGrpSpPr/>
          <p:nvPr/>
        </p:nvGrpSpPr>
        <p:grpSpPr>
          <a:xfrm>
            <a:off x="2817812" y="2294896"/>
            <a:ext cx="6517213" cy="684609"/>
            <a:chOff x="1382851" y="1884777"/>
            <a:chExt cx="4138612" cy="912812"/>
          </a:xfrm>
        </p:grpSpPr>
        <p:sp>
          <p:nvSpPr>
            <p:cNvPr id="9" name="MH_SubTitle_1">
              <a:extLst>
                <a:ext uri="{FF2B5EF4-FFF2-40B4-BE49-F238E27FC236}">
                  <a16:creationId xmlns:a16="http://schemas.microsoft.com/office/drawing/2014/main" id="{6EC85B4E-5353-FA52-518E-6C0B5C3AF3B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233751" y="1919702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装配结构合理性简介</a:t>
              </a:r>
            </a:p>
          </p:txBody>
        </p:sp>
        <p:sp>
          <p:nvSpPr>
            <p:cNvPr id="10" name="MH_Other_1">
              <a:extLst>
                <a:ext uri="{FF2B5EF4-FFF2-40B4-BE49-F238E27FC236}">
                  <a16:creationId xmlns:a16="http://schemas.microsoft.com/office/drawing/2014/main" id="{F1F95D3B-CF2D-A343-B001-A8DC8CF2D47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382851" y="1884777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1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2229BE9-C9ED-593E-74B9-A94CAAAA322A}"/>
              </a:ext>
            </a:extLst>
          </p:cNvPr>
          <p:cNvGrpSpPr/>
          <p:nvPr/>
        </p:nvGrpSpPr>
        <p:grpSpPr>
          <a:xfrm>
            <a:off x="2817812" y="2989031"/>
            <a:ext cx="6517212" cy="684610"/>
            <a:chOff x="1382851" y="2810290"/>
            <a:chExt cx="4138612" cy="912813"/>
          </a:xfrm>
        </p:grpSpPr>
        <p:sp>
          <p:nvSpPr>
            <p:cNvPr id="12" name="MH_SubTitle_2">
              <a:extLst>
                <a:ext uri="{FF2B5EF4-FFF2-40B4-BE49-F238E27FC236}">
                  <a16:creationId xmlns:a16="http://schemas.microsoft.com/office/drawing/2014/main" id="{D5C417E1-B36B-8347-7796-5D392BE6206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233751" y="2845214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装配图的画图步骤</a:t>
              </a:r>
            </a:p>
          </p:txBody>
        </p:sp>
        <p:sp>
          <p:nvSpPr>
            <p:cNvPr id="13" name="MH_Other_2">
              <a:extLst>
                <a:ext uri="{FF2B5EF4-FFF2-40B4-BE49-F238E27FC236}">
                  <a16:creationId xmlns:a16="http://schemas.microsoft.com/office/drawing/2014/main" id="{836D6F3A-168F-4090-A192-A6CACAF4D89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382851" y="2810290"/>
              <a:ext cx="1041400" cy="912813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2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A709672-1AA0-14A9-5639-9F9F7E1AA382}"/>
              </a:ext>
            </a:extLst>
          </p:cNvPr>
          <p:cNvGrpSpPr/>
          <p:nvPr/>
        </p:nvGrpSpPr>
        <p:grpSpPr>
          <a:xfrm>
            <a:off x="2817812" y="3683165"/>
            <a:ext cx="6517212" cy="684609"/>
            <a:chOff x="1382851" y="3735802"/>
            <a:chExt cx="4138612" cy="912812"/>
          </a:xfrm>
        </p:grpSpPr>
        <p:sp>
          <p:nvSpPr>
            <p:cNvPr id="15" name="MH_SubTitle_3">
              <a:extLst>
                <a:ext uri="{FF2B5EF4-FFF2-40B4-BE49-F238E27FC236}">
                  <a16:creationId xmlns:a16="http://schemas.microsoft.com/office/drawing/2014/main" id="{F1F96D76-A56D-7657-3F8F-F7E66F63CD6C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233751" y="3770727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读装配图及拆画零件图</a:t>
              </a:r>
            </a:p>
          </p:txBody>
        </p:sp>
        <p:sp>
          <p:nvSpPr>
            <p:cNvPr id="16" name="MH_Other_3">
              <a:extLst>
                <a:ext uri="{FF2B5EF4-FFF2-40B4-BE49-F238E27FC236}">
                  <a16:creationId xmlns:a16="http://schemas.microsoft.com/office/drawing/2014/main" id="{6ED71344-C343-8A02-B1CA-104B7B06A40C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382851" y="3735802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3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MH_PageTitle">
            <a:extLst>
              <a:ext uri="{FF2B5EF4-FFF2-40B4-BE49-F238E27FC236}">
                <a16:creationId xmlns:a16="http://schemas.microsoft.com/office/drawing/2014/main" id="{B911256D-D985-E532-BEC9-D006C81D386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49276" y="1516186"/>
            <a:ext cx="5406796" cy="52469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ctr" hangingPunct="1"/>
            <a:r>
              <a:rPr lang="zh-CN" altLang="en-US" dirty="0"/>
              <a:t>第九章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454563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F179CDB4-AA58-A898-8DE7-8117005DAF23}"/>
              </a:ext>
            </a:extLst>
          </p:cNvPr>
          <p:cNvSpPr txBox="1">
            <a:spLocks/>
          </p:cNvSpPr>
          <p:nvPr/>
        </p:nvSpPr>
        <p:spPr>
          <a:xfrm>
            <a:off x="532888" y="1301570"/>
            <a:ext cx="9878437" cy="60769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fontAlgn="ctr" hangingPunct="1">
              <a:lnSpc>
                <a:spcPts val="2700"/>
              </a:lnSpc>
            </a:pPr>
            <a:r>
              <a:rPr lang="zh-CN" altLang="zh-CN" dirty="0"/>
              <a:t>学习目标：</a:t>
            </a:r>
            <a:endParaRPr lang="en-US" altLang="zh-CN" dirty="0"/>
          </a:p>
          <a:p>
            <a:pPr fontAlgn="ctr" hangingPunct="1">
              <a:lnSpc>
                <a:spcPts val="2700"/>
              </a:lnSpc>
            </a:pPr>
            <a:br>
              <a:rPr lang="en-US" altLang="zh-CN" sz="1800" dirty="0">
                <a:latin typeface="+mn-ea"/>
              </a:rPr>
            </a:br>
            <a:r>
              <a:rPr lang="en-US" altLang="zh-CN" sz="1800" dirty="0">
                <a:latin typeface="+mn-ea"/>
              </a:rPr>
              <a:t>1.</a:t>
            </a:r>
            <a:r>
              <a:rPr lang="zh-CN" altLang="en-US" sz="1800" dirty="0">
                <a:latin typeface="+mn-ea"/>
              </a:rPr>
              <a:t>掌握装配图的作用和内容；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2.</a:t>
            </a:r>
            <a:r>
              <a:rPr lang="zh-CN" altLang="en-US" sz="1800" dirty="0">
                <a:latin typeface="+mn-ea"/>
              </a:rPr>
              <a:t>掌握装配图的视图表示法；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3.</a:t>
            </a:r>
            <a:r>
              <a:rPr lang="zh-CN" altLang="en-US" sz="1800" dirty="0">
                <a:latin typeface="+mn-ea"/>
              </a:rPr>
              <a:t>掌握装配图的选择方法；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4.</a:t>
            </a:r>
            <a:r>
              <a:rPr lang="zh-CN" altLang="en-US" sz="1800" dirty="0">
                <a:latin typeface="+mn-ea"/>
              </a:rPr>
              <a:t>掌握装配图中的尺寸标注；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5.</a:t>
            </a:r>
            <a:r>
              <a:rPr lang="zh-CN" altLang="en-US" sz="1800" dirty="0">
                <a:latin typeface="+mn-ea"/>
              </a:rPr>
              <a:t>掌握装配图中的零、部件编号及明细栏；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6.</a:t>
            </a:r>
            <a:r>
              <a:rPr lang="zh-CN" altLang="en-US" sz="1800" dirty="0">
                <a:latin typeface="+mn-ea"/>
              </a:rPr>
              <a:t>掌握常见的装配工艺结构；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7.</a:t>
            </a:r>
            <a:r>
              <a:rPr lang="zh-CN" altLang="en-US" sz="1800" dirty="0">
                <a:latin typeface="+mn-ea"/>
              </a:rPr>
              <a:t>掌握装配图画法；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8.</a:t>
            </a:r>
            <a:r>
              <a:rPr lang="zh-CN" altLang="en-US" sz="1800" dirty="0">
                <a:latin typeface="+mn-ea"/>
              </a:rPr>
              <a:t>掌握读装配图和拆画零件图；</a:t>
            </a:r>
          </a:p>
          <a:p>
            <a:pPr fontAlgn="ctr" hangingPunct="1">
              <a:lnSpc>
                <a:spcPts val="2700"/>
              </a:lnSpc>
            </a:pPr>
            <a:br>
              <a:rPr lang="zh-CN" altLang="zh-CN" sz="1800" dirty="0">
                <a:latin typeface="+mn-ea"/>
              </a:rPr>
            </a:br>
            <a:r>
              <a:rPr lang="zh-CN" altLang="en-US" sz="1800" dirty="0">
                <a:latin typeface="+mn-ea"/>
              </a:rPr>
              <a:t>重点：</a:t>
            </a:r>
            <a:r>
              <a:rPr lang="en-US" altLang="zh-CN" sz="1800" dirty="0">
                <a:latin typeface="+mn-ea"/>
              </a:rPr>
              <a:t>1. </a:t>
            </a:r>
            <a:r>
              <a:rPr lang="zh-CN" altLang="en-US" sz="1800" dirty="0">
                <a:latin typeface="+mn-ea"/>
              </a:rPr>
              <a:t>装配图的视图表达、尺寸标注、序号，明细栏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           2. </a:t>
            </a:r>
            <a:r>
              <a:rPr lang="zh-CN" altLang="en-US" sz="1800" dirty="0">
                <a:latin typeface="+mn-ea"/>
              </a:rPr>
              <a:t>由零件图拼画装配图</a:t>
            </a:r>
            <a:br>
              <a:rPr lang="zh-CN" altLang="en-US" sz="1800" dirty="0">
                <a:latin typeface="+mn-ea"/>
              </a:rPr>
            </a:br>
            <a:r>
              <a:rPr lang="zh-CN" altLang="en-US" sz="1800" dirty="0">
                <a:latin typeface="+mn-ea"/>
              </a:rPr>
              <a:t>难点：正确绘制装配图及独立进行装配图的尺寸、序号、明细栏的注写</a:t>
            </a:r>
            <a:endParaRPr lang="zh-CN" altLang="zh-CN" sz="1800" dirty="0">
              <a:latin typeface="+mn-ea"/>
            </a:endParaRPr>
          </a:p>
        </p:txBody>
      </p:sp>
      <p:pic>
        <p:nvPicPr>
          <p:cNvPr id="10" name="图片 9" descr="图片包含 徽标&#10;&#10;描述已自动生成">
            <a:extLst>
              <a:ext uri="{FF2B5EF4-FFF2-40B4-BE49-F238E27FC236}">
                <a16:creationId xmlns:a16="http://schemas.microsoft.com/office/drawing/2014/main" id="{4C2C1C0D-7F66-207A-81B7-4215A7673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253365"/>
            <a:ext cx="64389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31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1FE69BB9-1248-5A95-564A-7F75DC7A8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981076"/>
            <a:ext cx="466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3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第九章  装 配 图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05C49B6F-0285-8F37-A48F-765707E40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2781300"/>
            <a:ext cx="45354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2000" dirty="0">
                <a:solidFill>
                  <a:schemeClr val="tx1"/>
                </a:solidFill>
                <a:latin typeface="Tahoma" pitchFamily="34" charset="0"/>
                <a:ea typeface="宋体" pitchFamily="2" charset="-122"/>
              </a:rPr>
              <a:t>      装配图是用来表达部件或机器</a:t>
            </a:r>
            <a:endParaRPr kumimoji="1" lang="en-US" altLang="zh-CN" sz="2000" dirty="0">
              <a:solidFill>
                <a:schemeClr val="tx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kumimoji="1" lang="zh-CN" altLang="en-US" sz="2000" dirty="0">
                <a:solidFill>
                  <a:schemeClr val="tx1"/>
                </a:solidFill>
                <a:latin typeface="Tahoma" pitchFamily="34" charset="0"/>
                <a:ea typeface="宋体" pitchFamily="2" charset="-122"/>
              </a:rPr>
              <a:t>的图样，是进行计、装配、检验、</a:t>
            </a:r>
            <a:endParaRPr kumimoji="1" lang="en-US" altLang="zh-CN" sz="2000" dirty="0">
              <a:solidFill>
                <a:schemeClr val="tx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kumimoji="1" lang="zh-CN" altLang="en-US" sz="2000" dirty="0">
                <a:solidFill>
                  <a:schemeClr val="tx1"/>
                </a:solidFill>
                <a:latin typeface="Tahoma" pitchFamily="34" charset="0"/>
                <a:ea typeface="宋体" pitchFamily="2" charset="-122"/>
              </a:rPr>
              <a:t>安装、调试和维修，以及技术交流</a:t>
            </a:r>
            <a:endParaRPr kumimoji="1" lang="en-US" altLang="zh-CN" sz="2000" dirty="0">
              <a:solidFill>
                <a:schemeClr val="tx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kumimoji="1" lang="zh-CN" altLang="en-US" sz="2000" dirty="0">
                <a:solidFill>
                  <a:schemeClr val="tx1"/>
                </a:solidFill>
                <a:latin typeface="Tahoma" pitchFamily="34" charset="0"/>
                <a:ea typeface="宋体" pitchFamily="2" charset="-122"/>
              </a:rPr>
              <a:t>所必须的技术文件。</a:t>
            </a:r>
            <a:endParaRPr kumimoji="1" lang="zh-CN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宋体" pitchFamily="2" charset="-122"/>
            </a:endParaRPr>
          </a:p>
        </p:txBody>
      </p:sp>
      <p:pic>
        <p:nvPicPr>
          <p:cNvPr id="1028" name="Picture 10">
            <a:extLst>
              <a:ext uri="{FF2B5EF4-FFF2-40B4-BE49-F238E27FC236}">
                <a16:creationId xmlns:a16="http://schemas.microsoft.com/office/drawing/2014/main" id="{4F409168-83DD-6D3F-16E5-A1FEFD4AA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06" t="3804" r="22719" b="3804"/>
          <a:stretch>
            <a:fillRect/>
          </a:stretch>
        </p:blipFill>
        <p:spPr bwMode="auto">
          <a:xfrm>
            <a:off x="5719763" y="1989139"/>
            <a:ext cx="4768850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625AAB9A-2FE8-B217-CD72-32ABE75B2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8948"/>
            <a:ext cx="6435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9.1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装配图的内容</a:t>
            </a:r>
          </a:p>
        </p:txBody>
      </p:sp>
      <p:sp>
        <p:nvSpPr>
          <p:cNvPr id="2051" name="Text Box 6">
            <a:extLst>
              <a:ext uri="{FF2B5EF4-FFF2-40B4-BE49-F238E27FC236}">
                <a16:creationId xmlns:a16="http://schemas.microsoft.com/office/drawing/2014/main" id="{638B3E86-0290-857B-0CE7-B74A20310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1773239"/>
            <a:ext cx="7456487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一：一组图形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表明工作原理、结构特征、零部件间的相对位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置、装配和连接关系等。 </a:t>
            </a:r>
          </a:p>
          <a:p>
            <a:pPr hangingPunct="1">
              <a:spcBef>
                <a:spcPts val="600"/>
              </a:spcBef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二：必要的尺寸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表示机器或部件的规格、特性及装配、检验和安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装时所需的一些尺寸。</a:t>
            </a:r>
          </a:p>
          <a:p>
            <a:pPr hangingPunct="1">
              <a:spcBef>
                <a:spcPts val="600"/>
              </a:spcBef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三：技术要求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说明机器或部件在装配、调试、检验、维修、使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用等方面的要求。</a:t>
            </a:r>
          </a:p>
          <a:p>
            <a:pPr hangingPunct="1">
              <a:spcBef>
                <a:spcPts val="600"/>
              </a:spcBef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四：标题栏、零件编号和明细栏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说明机器或部件所包含零间的名称、代号、材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料、数量等。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DF63B4FA-9C8A-6183-15FC-B580302524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398963" y="6096000"/>
            <a:ext cx="7793037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22EA0F23-6EE8-CB56-E111-E56CD959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3678"/>
            <a:ext cx="4802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9.2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装配图的表达方法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29EB3D2E-9D82-6587-B4E0-EF07F5E51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1989138"/>
            <a:ext cx="672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</a:t>
            </a: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规定画法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A031313-6D64-1EA4-6D7A-A56046FA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2708276"/>
            <a:ext cx="79406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两相邻零件的接触面或配合面，规定只画一条线。但两相邻零件的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基本尺寸不相同时，即使间隙很小，也必须画出两条线。</a:t>
            </a:r>
          </a:p>
          <a:p>
            <a:pPr hangingPunct="1">
              <a:spcBef>
                <a:spcPts val="1200"/>
              </a:spcBef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在剖视图或断面图中，相邻两零件的剖面线方向应相反，或方向相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同而间隔不等并错开。若零件的厚度小于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2mm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时，允许用涂黑表示代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替剖面符号。</a:t>
            </a:r>
          </a:p>
          <a:p>
            <a:pPr hangingPunct="1">
              <a:spcBef>
                <a:spcPts val="1200"/>
              </a:spcBef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对于紧固件和实心杆件（如螺纹紧固件、实心轴、连杆等），若剖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切平面通过其轴线或对称平面时，这些零件均按不剖绘制。需要表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达实心杆件上的结构或装配关系时，可采用局部剖视图表示。                                             </a:t>
            </a:r>
          </a:p>
        </p:txBody>
      </p:sp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>
            <a:extLst>
              <a:ext uri="{FF2B5EF4-FFF2-40B4-BE49-F238E27FC236}">
                <a16:creationId xmlns:a16="http://schemas.microsoft.com/office/drawing/2014/main" id="{56826F39-2CA2-AB2C-998C-4516ED10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4" t="5164" r="34122" b="9239"/>
          <a:stretch>
            <a:fillRect/>
          </a:stretch>
        </p:blipFill>
        <p:spPr bwMode="auto">
          <a:xfrm>
            <a:off x="3648076" y="1196975"/>
            <a:ext cx="4606925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8E6F10C9-C87A-5966-089F-6F2158FD3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401" y="3429001"/>
            <a:ext cx="284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三：简化画法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7F8DA4CD-2FC1-D787-871A-6716A0087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4" y="4005263"/>
            <a:ext cx="7920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：螺栓等若干相同的零件组或零件，允许只详细的画出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其中的一处，其余只需用点划线表示其装配位置。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：滚动轴承可采用简化画法。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：零件的工艺结构，如拔模斜度、小圆角、倒角、退刀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槽等可以不画。                                                                                      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8208FE5D-0558-C040-1507-9EF22E349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1038226"/>
            <a:ext cx="316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二：特殊表达方法</a:t>
            </a: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081FB082-8822-DC80-3EFC-0B9E42A1F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1773238"/>
            <a:ext cx="34988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：沿结合面剖切画法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：假想画法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：夸大画法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：拆卸画法</a:t>
            </a:r>
          </a:p>
        </p:txBody>
      </p:sp>
      <p:graphicFrame>
        <p:nvGraphicFramePr>
          <p:cNvPr id="5126" name="Object 8">
            <a:extLst>
              <a:ext uri="{FF2B5EF4-FFF2-40B4-BE49-F238E27FC236}">
                <a16:creationId xmlns:a16="http://schemas.microsoft.com/office/drawing/2014/main" id="{C8154DEA-C00A-6D49-D91A-5CB4E5B9D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81814" y="285751"/>
          <a:ext cx="2414587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utoCAD Drawing" r:id="rId2" imgW="9982200" imgH="5257800" progId="AutoCAD.Drawing.17">
                  <p:embed/>
                </p:oleObj>
              </mc:Choice>
              <mc:Fallback>
                <p:oleObj name="AutoCAD Drawing" r:id="rId2" imgW="9982200" imgH="5257800" progId="AutoCAD.Drawing.17">
                  <p:embed/>
                  <p:pic>
                    <p:nvPicPr>
                      <p:cNvPr id="5126" name="Object 8">
                        <a:extLst>
                          <a:ext uri="{FF2B5EF4-FFF2-40B4-BE49-F238E27FC236}">
                            <a16:creationId xmlns:a16="http://schemas.microsoft.com/office/drawing/2014/main" id="{C8154DEA-C00A-6D49-D91A-5CB4E5B9D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5417" t="8948" r="37396" b="12555"/>
                      <a:stretch>
                        <a:fillRect/>
                      </a:stretch>
                    </p:blipFill>
                    <p:spPr bwMode="auto">
                      <a:xfrm>
                        <a:off x="6881814" y="285751"/>
                        <a:ext cx="2414587" cy="3673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lus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fa3617-399c-4d50-95a4-6e3c160ae3f8"/>
  <p:tag name="COMMONDATA" val="eyJoZGlkIjoiZThmNjAzMWJlZjFkMmQwODUwMTJkYzE2ODFiYmFmYTc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PageTitle"/>
  <p:tag name="MH_ORDER" val="Page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PageTitle"/>
  <p:tag name="MH_ORDER" val="Page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939C"/>
      </a:accent1>
      <a:accent2>
        <a:srgbClr val="DEDAD7"/>
      </a:accent2>
      <a:accent3>
        <a:srgbClr val="8A8A8A"/>
      </a:accent3>
      <a:accent4>
        <a:srgbClr val="545C5F"/>
      </a:accent4>
      <a:accent5>
        <a:srgbClr val="F7ABAD"/>
      </a:accent5>
      <a:accent6>
        <a:srgbClr val="FAD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939C"/>
      </a:accent1>
      <a:accent2>
        <a:srgbClr val="DEDAD7"/>
      </a:accent2>
      <a:accent3>
        <a:srgbClr val="8A8A8A"/>
      </a:accent3>
      <a:accent4>
        <a:srgbClr val="545C5F"/>
      </a:accent4>
      <a:accent5>
        <a:srgbClr val="F7ABAD"/>
      </a:accent5>
      <a:accent6>
        <a:srgbClr val="FAD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F35B0BEE-F18A-47BB-8FCB-E00DA2F2635D-1">
      <extobjdata type="F35B0BEE-F18A-47BB-8FCB-E00DA2F2635D" data="ewoJIkRlc2lnbklkIiA6ICIxNzlmZTg1Mi01M2QzLTRmN2QtYTFhMy04YjE1NmJlNmI5NTgiCn0K"/>
    </extobj>
    <extobj name="F35B0BEE-F18A-47BB-8FCB-E00DA2F2635D-2">
      <extobjdata type="F35B0BEE-F18A-47BB-8FCB-E00DA2F2635D" data="ewoJIkRlc2lnbklkIiA6ICIxNzlmZTg1Mi01M2QzLTRmN2QtYTFhMy04YjE1NmJlNmI5NTgiCn0K"/>
    </extobj>
  </extobjs>
</s:customData>
</file>

<file path=customXml/itemProps1.xml><?xml version="1.0" encoding="utf-8"?>
<ds:datastoreItem xmlns:ds="http://schemas.openxmlformats.org/officeDocument/2006/customXml" ds:itemID="{395EB46E-2E1F-4176-996C-DB80F8A45768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1692</Words>
  <Application>Microsoft Office PowerPoint</Application>
  <PresentationFormat>宽屏</PresentationFormat>
  <Paragraphs>172</Paragraphs>
  <Slides>29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方正舒体</vt:lpstr>
      <vt:lpstr>宋体</vt:lpstr>
      <vt:lpstr>Arial</vt:lpstr>
      <vt:lpstr>Franklin Gothic Book</vt:lpstr>
      <vt:lpstr>Helvetica</vt:lpstr>
      <vt:lpstr>Tahoma</vt:lpstr>
      <vt:lpstr>Office Theme</vt:lpstr>
      <vt:lpstr>AutoCAD Drawing</vt:lpstr>
      <vt:lpstr>装配图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26</cp:revision>
  <dcterms:created xsi:type="dcterms:W3CDTF">2023-03-30T12:50:00Z</dcterms:created>
  <dcterms:modified xsi:type="dcterms:W3CDTF">2024-04-14T02:05:37Z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F28DDA164ABD4E1B93C5C113DA1BF644</vt:lpwstr>
  </property>
  <property fmtid="{D5CDD505-2E9C-101B-9397-08002B2CF9AE}" pid="3" name="KSOProductBuildVer">
    <vt:lpwstr>2052-11.1.0.14036</vt:lpwstr>
  </property>
</Properties>
</file>